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422" y="-6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61DF2ED-9BBA-45E8-9DDF-8C168299E56A}" type="datetimeFigureOut">
              <a:rPr lang="en-US" smtClean="0"/>
              <a:t>2/18/2014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95DCA4B-BF4A-4F18-AE1A-7CFA6A6376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27630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5DCA4B-BF4A-4F18-AE1A-7CFA6A63766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590965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804863" y="474663"/>
            <a:ext cx="5253037" cy="3940175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  <a:buFontTx/>
              <a:buChar char="•"/>
            </a:pPr>
            <a:r>
              <a:rPr lang="en-US" smtClean="0">
                <a:latin typeface="Arial" charset="0"/>
              </a:rPr>
              <a:t> Apply this thinking to HIV/AIDS </a:t>
            </a:r>
          </a:p>
          <a:p>
            <a:pPr>
              <a:spcBef>
                <a:spcPct val="0"/>
              </a:spcBef>
              <a:buFontTx/>
              <a:buChar char="•"/>
            </a:pPr>
            <a:r>
              <a:rPr lang="en-US" smtClean="0">
                <a:latin typeface="Arial" charset="0"/>
              </a:rPr>
              <a:t> “Delaying progression,” “Ongoing disease management” 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4234BB-4899-4257-8502-19C489CFAC22}" type="datetime1">
              <a:rPr lang="en-US" smtClean="0"/>
              <a:t>2/18/2014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8D0470-3C21-42A1-99BD-01D5401379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52450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71C4B0-4AEA-420D-9BC0-88AF7C2B39EA}" type="datetime1">
              <a:rPr lang="en-US" smtClean="0"/>
              <a:t>2/18/2014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8D0470-3C21-42A1-99BD-01D5401379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8433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2DCB67-8EC2-4ADE-8D18-2C6B29022009}" type="datetime1">
              <a:rPr lang="en-US" smtClean="0"/>
              <a:t>2/18/2014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8D0470-3C21-42A1-99BD-01D5401379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1094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4D789D-88E9-45CE-8CB0-3B0F749ADDB6}" type="datetime1">
              <a:rPr lang="en-US" smtClean="0"/>
              <a:t>2/18/2014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8D0470-3C21-42A1-99BD-01D5401379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11424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80137B-87EE-40FF-B1E7-009950412340}" type="datetime1">
              <a:rPr lang="en-US" smtClean="0"/>
              <a:t>2/18/2014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8D0470-3C21-42A1-99BD-01D5401379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91312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D61E6-4F8C-4E58-9AFF-15E0539832C4}" type="datetime1">
              <a:rPr lang="en-US" smtClean="0"/>
              <a:t>2/18/2014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8D0470-3C21-42A1-99BD-01D5401379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22343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FFA6C3-EC2A-4D0E-993D-BD2F822AF368}" type="datetime1">
              <a:rPr lang="en-US" smtClean="0"/>
              <a:t>2/18/2014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8D0470-3C21-42A1-99BD-01D5401379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25734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5C6F4-881C-40A5-A2DD-1BAA0A11EE09}" type="datetime1">
              <a:rPr lang="en-US" smtClean="0"/>
              <a:t>2/18/2014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8D0470-3C21-42A1-99BD-01D5401379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79712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E77459-11A1-4948-BFF1-698420D1C3C1}" type="datetime1">
              <a:rPr lang="en-US" smtClean="0"/>
              <a:t>2/18/2014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8D0470-3C21-42A1-99BD-01D5401379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64831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006034-948A-4A1F-9A51-8E8AE6EA37E1}" type="datetime1">
              <a:rPr lang="en-US" smtClean="0"/>
              <a:t>2/18/2014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8D0470-3C21-42A1-99BD-01D5401379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72179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156BF-5F4F-4A13-8FE8-27C043207969}" type="datetime1">
              <a:rPr lang="en-US" smtClean="0"/>
              <a:t>2/18/2014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8D0470-3C21-42A1-99BD-01D5401379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89176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9B0520-E0B2-4FAB-AFE1-BB00AAC35674}" type="datetime1">
              <a:rPr lang="en-US" smtClean="0"/>
              <a:t>2/18/2014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8D0470-3C21-42A1-99BD-01D5401379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29527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ocw.mit.edu/terms" TargetMode="External"/><Relationship Id="rId2" Type="http://schemas.openxmlformats.org/officeDocument/2006/relationships/hyperlink" Target="http://ocw.mit.edu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blank care delivery value chain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8D0470-3C21-42A1-99BD-01D540137957}" type="slidenum">
              <a:rPr lang="en-US" smtClean="0">
                <a:solidFill>
                  <a:schemeClr val="tx1"/>
                </a:solidFill>
              </a:rPr>
              <a:t>1</a:t>
            </a:fld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16229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402" name="AutoShape 2"/>
          <p:cNvSpPr>
            <a:spLocks noChangeArrowheads="1"/>
          </p:cNvSpPr>
          <p:nvPr/>
        </p:nvSpPr>
        <p:spPr bwMode="auto">
          <a:xfrm>
            <a:off x="1060450" y="990600"/>
            <a:ext cx="7205663" cy="4965700"/>
          </a:xfrm>
          <a:prstGeom prst="homePlate">
            <a:avLst>
              <a:gd name="adj" fmla="val 18461"/>
            </a:avLst>
          </a:prstGeom>
          <a:solidFill>
            <a:srgbClr val="FFFFCC"/>
          </a:solidFill>
          <a:ln w="25400">
            <a:solidFill>
              <a:schemeClr val="tx1"/>
            </a:solidFill>
            <a:miter lim="800000"/>
            <a:headEnd type="none" w="sm" len="sm"/>
            <a:tailEnd type="none" w="sm" len="sm"/>
          </a:ln>
          <a:effectLst>
            <a:outerShdw dist="91581" dir="2021404" algn="ctr" rotWithShape="0">
              <a:schemeClr val="bg2"/>
            </a:outerShdw>
          </a:effectLst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000">
              <a:latin typeface="Bell Gothic Std Black" pitchFamily="34" charset="0"/>
            </a:endParaRPr>
          </a:p>
        </p:txBody>
      </p:sp>
      <p:sp>
        <p:nvSpPr>
          <p:cNvPr id="21507" name="Rectangle 3"/>
          <p:cNvSpPr>
            <a:spLocks noChangeArrowheads="1"/>
          </p:cNvSpPr>
          <p:nvPr/>
        </p:nvSpPr>
        <p:spPr bwMode="auto">
          <a:xfrm>
            <a:off x="3276600" y="3429000"/>
            <a:ext cx="1455738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647" tIns="46323" rIns="0" bIns="46323">
            <a:spAutoFit/>
          </a:bodyPr>
          <a:lstStyle/>
          <a:p>
            <a:pPr marL="63500" indent="-63500" defTabSz="911225" eaLnBrk="0" hangingPunct="0">
              <a:tabLst>
                <a:tab pos="63500" algn="l"/>
                <a:tab pos="292100" algn="l"/>
              </a:tabLst>
            </a:pPr>
            <a:r>
              <a:rPr lang="en-US" sz="1400">
                <a:latin typeface="Bell Gothic Std Light" pitchFamily="34" charset="0"/>
              </a:rPr>
              <a:t> DELAYING PROGRESSION</a:t>
            </a:r>
          </a:p>
        </p:txBody>
      </p:sp>
      <p:sp>
        <p:nvSpPr>
          <p:cNvPr id="21508" name="Rectangle 4"/>
          <p:cNvSpPr>
            <a:spLocks noChangeArrowheads="1"/>
          </p:cNvSpPr>
          <p:nvPr/>
        </p:nvSpPr>
        <p:spPr bwMode="auto">
          <a:xfrm>
            <a:off x="2209800" y="3819525"/>
            <a:ext cx="13716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647" tIns="46323" bIns="46323">
            <a:spAutoFit/>
          </a:bodyPr>
          <a:lstStyle/>
          <a:p>
            <a:pPr marL="63500" indent="-63500" defTabSz="911225" eaLnBrk="0" hangingPunct="0">
              <a:tabLst>
                <a:tab pos="114300" algn="l"/>
              </a:tabLst>
            </a:pPr>
            <a:r>
              <a:rPr lang="en-US" sz="1400">
                <a:latin typeface="Bell Gothic Std Light" pitchFamily="34" charset="0"/>
              </a:rPr>
              <a:t> DIAGNOSING &amp; STAGING</a:t>
            </a:r>
          </a:p>
        </p:txBody>
      </p:sp>
      <p:sp>
        <p:nvSpPr>
          <p:cNvPr id="21509" name="Line 5"/>
          <p:cNvSpPr>
            <a:spLocks noChangeShapeType="1"/>
          </p:cNvSpPr>
          <p:nvPr/>
        </p:nvSpPr>
        <p:spPr bwMode="auto">
          <a:xfrm flipV="1">
            <a:off x="1066800" y="3429000"/>
            <a:ext cx="71628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10" name="Rectangle 6"/>
          <p:cNvSpPr>
            <a:spLocks noChangeArrowheads="1"/>
          </p:cNvSpPr>
          <p:nvPr/>
        </p:nvSpPr>
        <p:spPr bwMode="auto">
          <a:xfrm>
            <a:off x="4495800" y="3832225"/>
            <a:ext cx="1371600" cy="524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647" tIns="46323" rIns="45720" bIns="46323">
            <a:spAutoFit/>
          </a:bodyPr>
          <a:lstStyle/>
          <a:p>
            <a:pPr marL="57150" indent="-57150" defTabSz="911225" eaLnBrk="0" hangingPunct="0">
              <a:tabLst>
                <a:tab pos="114300" algn="l"/>
              </a:tabLst>
            </a:pPr>
            <a:r>
              <a:rPr lang="en-US" sz="1400">
                <a:latin typeface="Bell Gothic Std Light" pitchFamily="34" charset="0"/>
              </a:rPr>
              <a:t> INITIATING </a:t>
            </a:r>
            <a:r>
              <a:rPr lang="en-US" sz="1400" smtClean="0">
                <a:latin typeface="Bell Gothic Std Light" pitchFamily="34" charset="0"/>
              </a:rPr>
              <a:t> </a:t>
            </a:r>
            <a:r>
              <a:rPr lang="en-US" sz="1400">
                <a:latin typeface="Bell Gothic Std Light" pitchFamily="34" charset="0"/>
              </a:rPr>
              <a:t>THERAPY</a:t>
            </a:r>
          </a:p>
        </p:txBody>
      </p:sp>
      <p:sp>
        <p:nvSpPr>
          <p:cNvPr id="21511" name="Rectangle 7"/>
          <p:cNvSpPr>
            <a:spLocks noChangeArrowheads="1"/>
          </p:cNvSpPr>
          <p:nvPr/>
        </p:nvSpPr>
        <p:spPr bwMode="auto">
          <a:xfrm>
            <a:off x="990600" y="3429000"/>
            <a:ext cx="1301750" cy="7398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647" tIns="46323" rIns="45720" bIns="46323">
            <a:spAutoFit/>
          </a:bodyPr>
          <a:lstStyle/>
          <a:p>
            <a:pPr marL="57150" indent="-57150" defTabSz="911225" eaLnBrk="0" hangingPunct="0">
              <a:tabLst>
                <a:tab pos="114300" algn="l"/>
              </a:tabLst>
            </a:pPr>
            <a:r>
              <a:rPr lang="en-US" sz="1400" smtClean="0">
                <a:latin typeface="Bell Gothic Std Light" pitchFamily="34" charset="0"/>
              </a:rPr>
              <a:t>PREVENTION&amp;</a:t>
            </a:r>
          </a:p>
          <a:p>
            <a:pPr marL="57150" indent="-57150" defTabSz="911225" eaLnBrk="0" hangingPunct="0">
              <a:tabLst>
                <a:tab pos="114300" algn="l"/>
              </a:tabLst>
            </a:pPr>
            <a:r>
              <a:rPr lang="en-US" sz="1400" smtClean="0">
                <a:latin typeface="Bell Gothic Std Light" pitchFamily="34" charset="0"/>
              </a:rPr>
              <a:t>SCREENING</a:t>
            </a:r>
            <a:endParaRPr lang="en-US" sz="1400">
              <a:latin typeface="Bell Gothic Std Light" pitchFamily="34" charset="0"/>
            </a:endParaRPr>
          </a:p>
        </p:txBody>
      </p:sp>
      <p:sp>
        <p:nvSpPr>
          <p:cNvPr id="21512" name="Rectangle 8"/>
          <p:cNvSpPr>
            <a:spLocks noChangeArrowheads="1"/>
          </p:cNvSpPr>
          <p:nvPr/>
        </p:nvSpPr>
        <p:spPr bwMode="auto">
          <a:xfrm>
            <a:off x="5456238" y="4191000"/>
            <a:ext cx="1477962" cy="739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647" tIns="46323" rIns="45720" bIns="46323">
            <a:spAutoFit/>
          </a:bodyPr>
          <a:lstStyle/>
          <a:p>
            <a:pPr defTabSz="911225" eaLnBrk="0" hangingPunct="0">
              <a:tabLst>
                <a:tab pos="114300" algn="l"/>
              </a:tabLst>
            </a:pPr>
            <a:r>
              <a:rPr lang="en-US" sz="1400" dirty="0">
                <a:latin typeface="Bell Gothic Std Light" pitchFamily="34" charset="0"/>
              </a:rPr>
              <a:t>ONGOING DISEASE MANAGEMENT</a:t>
            </a:r>
          </a:p>
        </p:txBody>
      </p:sp>
      <p:sp>
        <p:nvSpPr>
          <p:cNvPr id="21513" name="Rectangle 9"/>
          <p:cNvSpPr>
            <a:spLocks noChangeArrowheads="1"/>
          </p:cNvSpPr>
          <p:nvPr/>
        </p:nvSpPr>
        <p:spPr bwMode="auto">
          <a:xfrm>
            <a:off x="6629400" y="3429000"/>
            <a:ext cx="1752600" cy="674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647" tIns="46323" rIns="45720" bIns="46323">
            <a:spAutoFit/>
          </a:bodyPr>
          <a:lstStyle/>
          <a:p>
            <a:pPr marL="57150" indent="-57150" defTabSz="911225" eaLnBrk="0" hangingPunct="0">
              <a:lnSpc>
                <a:spcPct val="90000"/>
              </a:lnSpc>
              <a:tabLst>
                <a:tab pos="114300" algn="l"/>
              </a:tabLst>
            </a:pPr>
            <a:r>
              <a:rPr lang="en-US" sz="1400">
                <a:latin typeface="Bell Gothic Std Light" pitchFamily="34" charset="0"/>
              </a:rPr>
              <a:t> MANAGEMENT OF CLINICAL DETERIORATION</a:t>
            </a:r>
          </a:p>
        </p:txBody>
      </p:sp>
      <p:sp>
        <p:nvSpPr>
          <p:cNvPr id="21514" name="Rectangle 10"/>
          <p:cNvSpPr>
            <a:spLocks noChangeArrowheads="1"/>
          </p:cNvSpPr>
          <p:nvPr/>
        </p:nvSpPr>
        <p:spPr bwMode="auto">
          <a:xfrm>
            <a:off x="0" y="1295400"/>
            <a:ext cx="1371600" cy="325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647" tIns="46323" rIns="92647" bIns="46323" anchor="ctr"/>
          <a:lstStyle/>
          <a:p>
            <a:pPr marL="57150" indent="-57150" defTabSz="911225" eaLnBrk="0" hangingPunct="0">
              <a:tabLst>
                <a:tab pos="169863" algn="l"/>
              </a:tabLst>
            </a:pPr>
            <a:r>
              <a:rPr lang="en-US" sz="1400">
                <a:latin typeface="Bell Gothic Std Black" pitchFamily="34" charset="0"/>
              </a:rPr>
              <a:t>  INFORMING        AND ENGAGING</a:t>
            </a:r>
          </a:p>
          <a:p>
            <a:pPr marL="57150" indent="-57150" defTabSz="911225" eaLnBrk="0" hangingPunct="0">
              <a:tabLst>
                <a:tab pos="169863" algn="l"/>
              </a:tabLst>
            </a:pPr>
            <a:endParaRPr lang="en-US" sz="1400">
              <a:latin typeface="Bell Gothic Std Black" pitchFamily="34" charset="0"/>
            </a:endParaRPr>
          </a:p>
        </p:txBody>
      </p:sp>
      <p:sp>
        <p:nvSpPr>
          <p:cNvPr id="21515" name="Rectangle 11"/>
          <p:cNvSpPr>
            <a:spLocks noChangeArrowheads="1"/>
          </p:cNvSpPr>
          <p:nvPr/>
        </p:nvSpPr>
        <p:spPr bwMode="auto">
          <a:xfrm>
            <a:off x="0" y="2819400"/>
            <a:ext cx="1520825" cy="325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647" tIns="46323" rIns="92647" bIns="46323" anchor="ctr"/>
          <a:lstStyle/>
          <a:p>
            <a:pPr marL="57150" indent="-57150" defTabSz="911225" eaLnBrk="0" hangingPunct="0">
              <a:tabLst>
                <a:tab pos="169863" algn="l"/>
              </a:tabLst>
            </a:pPr>
            <a:r>
              <a:rPr lang="en-US" sz="1400">
                <a:latin typeface="Bell Gothic Std Black" pitchFamily="34" charset="0"/>
              </a:rPr>
              <a:t>  ACCESSING</a:t>
            </a:r>
          </a:p>
        </p:txBody>
      </p:sp>
      <p:sp>
        <p:nvSpPr>
          <p:cNvPr id="21516" name="Rectangle 12"/>
          <p:cNvSpPr>
            <a:spLocks noChangeArrowheads="1"/>
          </p:cNvSpPr>
          <p:nvPr/>
        </p:nvSpPr>
        <p:spPr bwMode="auto">
          <a:xfrm>
            <a:off x="0" y="2057400"/>
            <a:ext cx="1520825" cy="325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647" tIns="46323" rIns="92647" bIns="46323" anchor="ctr"/>
          <a:lstStyle/>
          <a:p>
            <a:pPr marL="57150" indent="-57150" defTabSz="911225" eaLnBrk="0" hangingPunct="0">
              <a:tabLst>
                <a:tab pos="169863" algn="l"/>
              </a:tabLst>
            </a:pPr>
            <a:r>
              <a:rPr lang="en-US" sz="1400">
                <a:latin typeface="Bell Gothic Std Black" pitchFamily="34" charset="0"/>
              </a:rPr>
              <a:t>  MEASURING</a:t>
            </a:r>
          </a:p>
        </p:txBody>
      </p:sp>
      <p:sp>
        <p:nvSpPr>
          <p:cNvPr id="21517" name="Line 13"/>
          <p:cNvSpPr>
            <a:spLocks noChangeShapeType="1"/>
          </p:cNvSpPr>
          <p:nvPr/>
        </p:nvSpPr>
        <p:spPr bwMode="auto">
          <a:xfrm>
            <a:off x="1060450" y="1905000"/>
            <a:ext cx="6651625" cy="142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18" name="Line 14"/>
          <p:cNvSpPr>
            <a:spLocks noChangeShapeType="1"/>
          </p:cNvSpPr>
          <p:nvPr/>
        </p:nvSpPr>
        <p:spPr bwMode="auto">
          <a:xfrm>
            <a:off x="1060450" y="2590800"/>
            <a:ext cx="6869113" cy="2381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19" name="Line 15"/>
          <p:cNvSpPr>
            <a:spLocks noChangeShapeType="1"/>
          </p:cNvSpPr>
          <p:nvPr/>
        </p:nvSpPr>
        <p:spPr bwMode="auto">
          <a:xfrm>
            <a:off x="2355850" y="990600"/>
            <a:ext cx="3175" cy="2441575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20" name="Line 16"/>
          <p:cNvSpPr>
            <a:spLocks noChangeShapeType="1"/>
          </p:cNvSpPr>
          <p:nvPr/>
        </p:nvSpPr>
        <p:spPr bwMode="auto">
          <a:xfrm flipV="1">
            <a:off x="2352675" y="3430588"/>
            <a:ext cx="0" cy="252253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21" name="Line 17"/>
          <p:cNvSpPr>
            <a:spLocks noChangeShapeType="1"/>
          </p:cNvSpPr>
          <p:nvPr/>
        </p:nvSpPr>
        <p:spPr bwMode="auto">
          <a:xfrm flipV="1">
            <a:off x="3422650" y="3429000"/>
            <a:ext cx="0" cy="252253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22" name="Line 18"/>
          <p:cNvSpPr>
            <a:spLocks noChangeShapeType="1"/>
          </p:cNvSpPr>
          <p:nvPr/>
        </p:nvSpPr>
        <p:spPr bwMode="auto">
          <a:xfrm flipV="1">
            <a:off x="4641850" y="3429000"/>
            <a:ext cx="0" cy="252253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23" name="Line 19"/>
          <p:cNvSpPr>
            <a:spLocks noChangeShapeType="1"/>
          </p:cNvSpPr>
          <p:nvPr/>
        </p:nvSpPr>
        <p:spPr bwMode="auto">
          <a:xfrm flipV="1">
            <a:off x="5556250" y="3429000"/>
            <a:ext cx="0" cy="252253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24" name="Line 20"/>
          <p:cNvSpPr>
            <a:spLocks noChangeShapeType="1"/>
          </p:cNvSpPr>
          <p:nvPr/>
        </p:nvSpPr>
        <p:spPr bwMode="auto">
          <a:xfrm flipV="1">
            <a:off x="6789738" y="3352800"/>
            <a:ext cx="0" cy="259873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25" name="Rectangle 21"/>
          <p:cNvSpPr>
            <a:spLocks noChangeArrowheads="1"/>
          </p:cNvSpPr>
          <p:nvPr/>
        </p:nvSpPr>
        <p:spPr bwMode="auto">
          <a:xfrm>
            <a:off x="8031163" y="1828800"/>
            <a:ext cx="1230312" cy="3427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6670" tIns="43336" rIns="86670" bIns="43336">
            <a:spAutoFit/>
          </a:bodyPr>
          <a:lstStyle/>
          <a:p>
            <a:pPr marL="63500" indent="-63500" defTabSz="860425" eaLnBrk="0" hangingPunct="0">
              <a:spcBef>
                <a:spcPct val="50000"/>
              </a:spcBef>
              <a:tabLst>
                <a:tab pos="114300" algn="l"/>
                <a:tab pos="177800" algn="l"/>
              </a:tabLst>
            </a:pPr>
            <a:r>
              <a:rPr lang="en-US" sz="1400">
                <a:latin typeface="Bell Gothic Std Black" pitchFamily="34" charset="0"/>
              </a:rPr>
              <a:t> </a:t>
            </a:r>
          </a:p>
          <a:p>
            <a:pPr marL="63500" indent="-63500" defTabSz="860425" eaLnBrk="0" hangingPunct="0">
              <a:spcBef>
                <a:spcPct val="50000"/>
              </a:spcBef>
              <a:tabLst>
                <a:tab pos="114300" algn="l"/>
                <a:tab pos="177800" algn="l"/>
              </a:tabLst>
            </a:pPr>
            <a:endParaRPr lang="en-US" sz="1400">
              <a:latin typeface="Bell Gothic Std Black" pitchFamily="34" charset="0"/>
            </a:endParaRPr>
          </a:p>
          <a:p>
            <a:pPr marL="63500" indent="-63500" defTabSz="860425" eaLnBrk="0" hangingPunct="0">
              <a:spcBef>
                <a:spcPct val="50000"/>
              </a:spcBef>
              <a:tabLst>
                <a:tab pos="114300" algn="l"/>
                <a:tab pos="177800" algn="l"/>
              </a:tabLst>
            </a:pPr>
            <a:r>
              <a:rPr lang="en-US" sz="1400">
                <a:latin typeface="Bell Gothic Std Black" pitchFamily="34" charset="0"/>
              </a:rPr>
              <a:t> </a:t>
            </a:r>
          </a:p>
          <a:p>
            <a:pPr marL="63500" indent="-63500" defTabSz="860425" eaLnBrk="0" hangingPunct="0">
              <a:spcBef>
                <a:spcPct val="50000"/>
              </a:spcBef>
              <a:tabLst>
                <a:tab pos="114300" algn="l"/>
                <a:tab pos="177800" algn="l"/>
              </a:tabLst>
            </a:pPr>
            <a:r>
              <a:rPr lang="en-US" sz="1400">
                <a:latin typeface="Bell Gothic Std Black" pitchFamily="34" charset="0"/>
              </a:rPr>
              <a:t>  PATIENT   VALUE</a:t>
            </a:r>
          </a:p>
          <a:p>
            <a:pPr marL="63500" indent="-63500" defTabSz="860425" eaLnBrk="0" hangingPunct="0">
              <a:spcBef>
                <a:spcPct val="50000"/>
              </a:spcBef>
              <a:tabLst>
                <a:tab pos="114300" algn="l"/>
                <a:tab pos="177800" algn="l"/>
              </a:tabLst>
            </a:pPr>
            <a:r>
              <a:rPr lang="en-US" sz="1400">
                <a:latin typeface="Bell Gothic Std Black" pitchFamily="34" charset="0"/>
              </a:rPr>
              <a:t> </a:t>
            </a:r>
          </a:p>
          <a:p>
            <a:pPr marL="63500" indent="-63500" defTabSz="860425" eaLnBrk="0" hangingPunct="0">
              <a:spcBef>
                <a:spcPct val="50000"/>
              </a:spcBef>
              <a:tabLst>
                <a:tab pos="114300" algn="l"/>
                <a:tab pos="177800" algn="l"/>
              </a:tabLst>
            </a:pPr>
            <a:endParaRPr lang="en-US" sz="1400">
              <a:latin typeface="Bell Gothic Std Black" pitchFamily="34" charset="0"/>
            </a:endParaRPr>
          </a:p>
          <a:p>
            <a:pPr marL="63500" indent="-63500" defTabSz="860425" eaLnBrk="0" hangingPunct="0">
              <a:spcBef>
                <a:spcPct val="50000"/>
              </a:spcBef>
              <a:tabLst>
                <a:tab pos="114300" algn="l"/>
                <a:tab pos="177800" algn="l"/>
              </a:tabLst>
            </a:pPr>
            <a:endParaRPr lang="en-US" sz="1400">
              <a:latin typeface="Bell Gothic Std Black" pitchFamily="34" charset="0"/>
            </a:endParaRPr>
          </a:p>
          <a:p>
            <a:pPr marL="63500" indent="-63500" defTabSz="860425" eaLnBrk="0" hangingPunct="0">
              <a:spcBef>
                <a:spcPct val="50000"/>
              </a:spcBef>
              <a:tabLst>
                <a:tab pos="114300" algn="l"/>
                <a:tab pos="177800" algn="l"/>
              </a:tabLst>
            </a:pPr>
            <a:r>
              <a:rPr lang="en-US" sz="1400">
                <a:latin typeface="Bell Gothic Std Black" pitchFamily="34" charset="0"/>
              </a:rPr>
              <a:t>  (Health outcomes per unit of cost)</a:t>
            </a:r>
          </a:p>
        </p:txBody>
      </p:sp>
      <p:sp>
        <p:nvSpPr>
          <p:cNvPr id="21526" name="Line 22"/>
          <p:cNvSpPr>
            <a:spLocks noChangeShapeType="1"/>
          </p:cNvSpPr>
          <p:nvPr/>
        </p:nvSpPr>
        <p:spPr bwMode="auto">
          <a:xfrm>
            <a:off x="6775450" y="990600"/>
            <a:ext cx="3175" cy="2441575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27" name="Line 23"/>
          <p:cNvSpPr>
            <a:spLocks noChangeShapeType="1"/>
          </p:cNvSpPr>
          <p:nvPr/>
        </p:nvSpPr>
        <p:spPr bwMode="auto">
          <a:xfrm>
            <a:off x="5556250" y="990600"/>
            <a:ext cx="3175" cy="2441575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28" name="Line 24"/>
          <p:cNvSpPr>
            <a:spLocks noChangeShapeType="1"/>
          </p:cNvSpPr>
          <p:nvPr/>
        </p:nvSpPr>
        <p:spPr bwMode="auto">
          <a:xfrm>
            <a:off x="4641850" y="990600"/>
            <a:ext cx="3175" cy="2441575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29" name="Line 25"/>
          <p:cNvSpPr>
            <a:spLocks noChangeShapeType="1"/>
          </p:cNvSpPr>
          <p:nvPr/>
        </p:nvSpPr>
        <p:spPr bwMode="auto">
          <a:xfrm>
            <a:off x="3422650" y="990600"/>
            <a:ext cx="3175" cy="2441575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3211" name="Rectangle 27"/>
          <p:cNvSpPr>
            <a:spLocks noChangeArrowheads="1"/>
          </p:cNvSpPr>
          <p:nvPr/>
        </p:nvSpPr>
        <p:spPr bwMode="auto">
          <a:xfrm>
            <a:off x="-119063" y="103188"/>
            <a:ext cx="9144001" cy="735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5939" tIns="0" rIns="85939" bIns="0"/>
          <a:lstStyle/>
          <a:p>
            <a:pPr algn="ctr" defTabSz="860425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kern="0" smtClean="0">
                <a:solidFill>
                  <a:srgbClr val="010000"/>
                </a:solidFill>
                <a:latin typeface="Bell Gothic Std Black" pitchFamily="34" charset="0"/>
                <a:ea typeface="+mj-ea"/>
                <a:cs typeface="+mj-cs"/>
              </a:rPr>
              <a:t>Care </a:t>
            </a:r>
            <a:r>
              <a:rPr lang="en-US" sz="2800" kern="0" dirty="0">
                <a:solidFill>
                  <a:srgbClr val="010000"/>
                </a:solidFill>
                <a:latin typeface="Bell Gothic Std Black" pitchFamily="34" charset="0"/>
                <a:ea typeface="+mj-ea"/>
                <a:cs typeface="+mj-cs"/>
              </a:rPr>
              <a:t>Delivery Value </a:t>
            </a:r>
            <a:r>
              <a:rPr lang="en-US" sz="2800" kern="0">
                <a:solidFill>
                  <a:srgbClr val="010000"/>
                </a:solidFill>
                <a:latin typeface="Bell Gothic Std Black" pitchFamily="34" charset="0"/>
                <a:ea typeface="+mj-ea"/>
                <a:cs typeface="+mj-cs"/>
              </a:rPr>
              <a:t>Chain          </a:t>
            </a:r>
            <a:endParaRPr lang="en-US" sz="2800" kern="0" dirty="0">
              <a:solidFill>
                <a:srgbClr val="010000"/>
              </a:solidFill>
              <a:latin typeface="Bell Gothic Std Black" pitchFamily="34" charset="0"/>
              <a:ea typeface="+mj-ea"/>
              <a:cs typeface="+mj-cs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8D0470-3C21-42A1-99BD-01D540137957}" type="slidenum">
              <a:rPr lang="en-US" smtClean="0">
                <a:solidFill>
                  <a:schemeClr val="tx1"/>
                </a:solidFill>
              </a:rPr>
              <a:t>2</a:t>
            </a:fld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375324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838200" y="765175"/>
            <a:ext cx="158432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sz="1000" dirty="0">
                <a:latin typeface="Arial" pitchFamily="34" charset="0"/>
                <a:cs typeface="Arial" pitchFamily="34" charset="0"/>
              </a:rPr>
              <a:t>MIT </a:t>
            </a:r>
            <a:r>
              <a:rPr lang="en-US" sz="1000" dirty="0" err="1">
                <a:latin typeface="Arial" pitchFamily="34" charset="0"/>
                <a:cs typeface="Arial" pitchFamily="34" charset="0"/>
              </a:rPr>
              <a:t>OpenCourseWare</a:t>
            </a:r>
            <a:r>
              <a:rPr lang="en-US" sz="1000" dirty="0">
                <a:latin typeface="Arial" pitchFamily="34" charset="0"/>
                <a:cs typeface="Arial" pitchFamily="34" charset="0"/>
              </a:rPr>
              <a:t/>
            </a:r>
            <a:br>
              <a:rPr lang="en-US" sz="1000" dirty="0">
                <a:latin typeface="Arial" pitchFamily="34" charset="0"/>
                <a:cs typeface="Arial" pitchFamily="34" charset="0"/>
              </a:rPr>
            </a:br>
            <a:endParaRPr lang="en-US" sz="1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805015" y="919163"/>
            <a:ext cx="1265237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sz="1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000" dirty="0">
                <a:latin typeface="Arial" pitchFamily="34" charset="0"/>
                <a:cs typeface="Arial" pitchFamily="34" charset="0"/>
                <a:hlinkClick r:id="rId2"/>
              </a:rPr>
              <a:t>http://ocw.mit.edu </a:t>
            </a:r>
            <a:endParaRPr lang="en-US" sz="1000" dirty="0"/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777875" y="1639888"/>
            <a:ext cx="6080125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r>
              <a:rPr lang="en-US" sz="1200" dirty="0">
                <a:latin typeface="Arial" pitchFamily="34" charset="0"/>
                <a:cs typeface="Arial" pitchFamily="34" charset="0"/>
              </a:rPr>
              <a:t>15.232 Business Model Innovation: Global Health in Frontier Markets</a:t>
            </a:r>
          </a:p>
        </p:txBody>
      </p:sp>
      <p:sp>
        <p:nvSpPr>
          <p:cNvPr id="8" name="Rectangle 6"/>
          <p:cNvSpPr>
            <a:spLocks noChangeArrowheads="1"/>
          </p:cNvSpPr>
          <p:nvPr/>
        </p:nvSpPr>
        <p:spPr bwMode="auto">
          <a:xfrm>
            <a:off x="806450" y="1916113"/>
            <a:ext cx="708848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1000" dirty="0" smtClean="0">
                <a:latin typeface="Arial" pitchFamily="34" charset="0"/>
                <a:cs typeface="Arial" pitchFamily="34" charset="0"/>
              </a:rPr>
              <a:t>Fall 2013</a:t>
            </a:r>
            <a:endParaRPr lang="en-US" sz="1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Rectangle 7"/>
          <p:cNvSpPr>
            <a:spLocks noChangeArrowheads="1"/>
          </p:cNvSpPr>
          <p:nvPr/>
        </p:nvSpPr>
        <p:spPr bwMode="auto">
          <a:xfrm>
            <a:off x="838200" y="2781300"/>
            <a:ext cx="5886450" cy="246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sz="1000">
                <a:latin typeface="Arial" pitchFamily="34" charset="0"/>
                <a:cs typeface="Arial" pitchFamily="34" charset="0"/>
              </a:rPr>
              <a:t>For information about citing these materials or our Terms of Use, visit: </a:t>
            </a:r>
            <a:r>
              <a:rPr lang="en-US" sz="1000">
                <a:latin typeface="Arial" pitchFamily="34" charset="0"/>
                <a:cs typeface="Arial" pitchFamily="34" charset="0"/>
                <a:hlinkClick r:id="rId3"/>
              </a:rPr>
              <a:t>http://ocw.mit.edu/terms</a:t>
            </a:r>
            <a:r>
              <a:rPr lang="en-US" sz="1000">
                <a:latin typeface="Arial" pitchFamily="34" charset="0"/>
                <a:cs typeface="Arial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5562329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108</Words>
  <Application>Microsoft Office PowerPoint</Application>
  <PresentationFormat>On-screen Show (4:3)</PresentationFormat>
  <Paragraphs>30</Paragraphs>
  <Slides>3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blank care delivery value chain</vt:lpstr>
      <vt:lpstr>PowerPoint Presentation</vt:lpstr>
      <vt:lpstr>PowerPoint Presentation</vt:lpstr>
    </vt:vector>
  </TitlesOfParts>
  <Company>MIT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Blank care delivery value chain</dc:title>
  <dc:creator>Sastry, Anjali</dc:creator>
  <cp:lastModifiedBy>WIN764BIT</cp:lastModifiedBy>
  <cp:revision>3</cp:revision>
  <dcterms:created xsi:type="dcterms:W3CDTF">2013-09-21T23:34:22Z</dcterms:created>
  <dcterms:modified xsi:type="dcterms:W3CDTF">2014-02-18T05:11:55Z</dcterms:modified>
</cp:coreProperties>
</file>